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94660"/>
  </p:normalViewPr>
  <p:slideViewPr>
    <p:cSldViewPr snapToGrid="0">
      <p:cViewPr varScale="1">
        <p:scale>
          <a:sx n="142" d="100"/>
          <a:sy n="142" d="100"/>
        </p:scale>
        <p:origin x="156" y="4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47769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77015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96184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27687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20089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35349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5562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10944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07868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30261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08668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a:solidFill>
            <a:schemeClr val="bg1">
              <a:alpha val="75000"/>
            </a:schemeClr>
          </a:solidFill>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a:solidFill>
            <a:schemeClr val="bg1">
              <a:alpha val="75000"/>
            </a:schemeClr>
          </a:solidFill>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8/6/2024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24177507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s://obsidian.md/"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2A5DD-2040-E745-0EC1-BF98FE5796D7}"/>
              </a:ext>
            </a:extLst>
          </p:cNvPr>
          <p:cNvSpPr>
            <a:spLocks noGrp="1"/>
          </p:cNvSpPr>
          <p:nvPr>
            <p:ph type="ctrTitle"/>
          </p:nvPr>
        </p:nvSpPr>
        <p:spPr/>
        <p:txBody>
          <a:bodyPr/>
          <a:lstStyle/>
          <a:p>
            <a:r>
              <a:rPr lang="de-DE"/>
              <a:t>A new client for </a:t>
            </a:r>
            <a:br>
              <a:rPr lang="de-DE"/>
            </a:br>
            <a:r>
              <a:rPr lang="de-DE"/>
              <a:t>Beyond All Reason</a:t>
            </a:r>
          </a:p>
        </p:txBody>
      </p:sp>
      <p:sp>
        <p:nvSpPr>
          <p:cNvPr id="3" name="Subtitle 2">
            <a:extLst>
              <a:ext uri="{FF2B5EF4-FFF2-40B4-BE49-F238E27FC236}">
                <a16:creationId xmlns:a16="http://schemas.microsoft.com/office/drawing/2014/main" id="{C053C613-8E2B-2F1B-091A-252D0DE44551}"/>
              </a:ext>
            </a:extLst>
          </p:cNvPr>
          <p:cNvSpPr>
            <a:spLocks noGrp="1"/>
          </p:cNvSpPr>
          <p:nvPr>
            <p:ph type="subTitle" idx="1"/>
          </p:nvPr>
        </p:nvSpPr>
        <p:spPr/>
        <p:txBody>
          <a:bodyPr anchor="ctr"/>
          <a:lstStyle/>
          <a:p>
            <a:r>
              <a:rPr lang="de-DE"/>
              <a:t>Redesigning the redesign for fun and profit</a:t>
            </a:r>
          </a:p>
        </p:txBody>
      </p:sp>
    </p:spTree>
    <p:extLst>
      <p:ext uri="{BB962C8B-B14F-4D97-AF65-F5344CB8AC3E}">
        <p14:creationId xmlns:p14="http://schemas.microsoft.com/office/powerpoint/2010/main" val="1514997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CF89-2117-581B-9B19-64545FF98C08}"/>
              </a:ext>
            </a:extLst>
          </p:cNvPr>
          <p:cNvSpPr>
            <a:spLocks noGrp="1"/>
          </p:cNvSpPr>
          <p:nvPr>
            <p:ph type="title"/>
          </p:nvPr>
        </p:nvSpPr>
        <p:spPr/>
        <p:txBody>
          <a:bodyPr/>
          <a:lstStyle/>
          <a:p>
            <a:r>
              <a:rPr lang="de-DE"/>
              <a:t>Design showcase III</a:t>
            </a:r>
          </a:p>
        </p:txBody>
      </p:sp>
      <p:sp>
        <p:nvSpPr>
          <p:cNvPr id="7" name="Content Placeholder 2">
            <a:extLst>
              <a:ext uri="{FF2B5EF4-FFF2-40B4-BE49-F238E27FC236}">
                <a16:creationId xmlns:a16="http://schemas.microsoft.com/office/drawing/2014/main" id="{5F53B765-E9CD-BB67-F2E8-6C2F78C32F28}"/>
              </a:ext>
            </a:extLst>
          </p:cNvPr>
          <p:cNvSpPr txBox="1">
            <a:spLocks/>
          </p:cNvSpPr>
          <p:nvPr/>
        </p:nvSpPr>
        <p:spPr>
          <a:xfrm>
            <a:off x="838200" y="1825625"/>
            <a:ext cx="4923865" cy="4351338"/>
          </a:xfrm>
          <a:prstGeom prst="rect">
            <a:avLst/>
          </a:prstGeom>
          <a:solidFill>
            <a:schemeClr val="bg1">
              <a:alpha val="75000"/>
            </a:schemeClr>
          </a:solidFill>
        </p:spPr>
        <p:txBody>
          <a:bodyPr numCol="1" spcCol="360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de-DE" sz="1800"/>
              <a:t>When a lobby is created, it covers both the multiplayer and the single player areas.</a:t>
            </a:r>
          </a:p>
          <a:p>
            <a:pPr marL="0" indent="0">
              <a:spcAft>
                <a:spcPts val="600"/>
              </a:spcAft>
              <a:buNone/>
            </a:pPr>
            <a:r>
              <a:rPr lang="de-DE" sz="1800"/>
              <a:t>For each play mode, there will be a dedicated lobby with only the options needed for that mode.</a:t>
            </a:r>
          </a:p>
          <a:p>
            <a:pPr marL="0" indent="0">
              <a:spcAft>
                <a:spcPts val="600"/>
              </a:spcAft>
              <a:buNone/>
            </a:pPr>
            <a:r>
              <a:rPr lang="de-DE" sz="1800"/>
              <a:t>In this case, it allows for placing all of the options for the mode directly in the lobby where they can be adjusted by the lobby boss, but also seen by everyone else.</a:t>
            </a:r>
          </a:p>
          <a:p>
            <a:pPr marL="0" indent="0">
              <a:spcAft>
                <a:spcPts val="600"/>
              </a:spcAft>
              <a:buNone/>
            </a:pPr>
            <a:r>
              <a:rPr lang="de-DE" sz="1800"/>
              <a:t>The map display now shows additional information about the map directly in the lobby. Changing the start boxes has been moved to a separate popup screen.</a:t>
            </a:r>
          </a:p>
        </p:txBody>
      </p:sp>
      <p:sp>
        <p:nvSpPr>
          <p:cNvPr id="8" name="Content Placeholder 2">
            <a:extLst>
              <a:ext uri="{FF2B5EF4-FFF2-40B4-BE49-F238E27FC236}">
                <a16:creationId xmlns:a16="http://schemas.microsoft.com/office/drawing/2014/main" id="{23983E9B-6F9C-4F79-EF02-4BDB759EA408}"/>
              </a:ext>
            </a:extLst>
          </p:cNvPr>
          <p:cNvSpPr txBox="1">
            <a:spLocks/>
          </p:cNvSpPr>
          <p:nvPr/>
        </p:nvSpPr>
        <p:spPr>
          <a:xfrm>
            <a:off x="5951695" y="5032762"/>
            <a:ext cx="5402103" cy="1144202"/>
          </a:xfrm>
          <a:prstGeom prst="rect">
            <a:avLst/>
          </a:prstGeom>
          <a:solidFill>
            <a:schemeClr val="bg1">
              <a:alpha val="75000"/>
            </a:schemeClr>
          </a:solidFill>
        </p:spPr>
        <p:txBody>
          <a:bodyPr numCol="1" spcCol="360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de-DE" sz="1800"/>
              <a:t>The ready status is now given more room.</a:t>
            </a:r>
          </a:p>
          <a:p>
            <a:pPr marL="0" indent="0">
              <a:spcAft>
                <a:spcPts val="600"/>
              </a:spcAft>
              <a:buNone/>
            </a:pPr>
            <a:r>
              <a:rPr lang="de-DE" sz="1800"/>
              <a:t>I </a:t>
            </a:r>
            <a:r>
              <a:rPr lang="de-DE" sz="1800" i="1"/>
              <a:t>might</a:t>
            </a:r>
            <a:r>
              <a:rPr lang="de-DE" sz="1800"/>
              <a:t> have forgotten the „Start“ button here. Just imagine it being left of the lock icon.</a:t>
            </a:r>
          </a:p>
        </p:txBody>
      </p:sp>
      <p:pic>
        <p:nvPicPr>
          <p:cNvPr id="5" name="Picture 4">
            <a:extLst>
              <a:ext uri="{FF2B5EF4-FFF2-40B4-BE49-F238E27FC236}">
                <a16:creationId xmlns:a16="http://schemas.microsoft.com/office/drawing/2014/main" id="{EBD7451A-612E-F296-0801-BE8651CF0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695" y="1825238"/>
            <a:ext cx="5402104" cy="3038951"/>
          </a:xfrm>
          <a:prstGeom prst="rect">
            <a:avLst/>
          </a:prstGeom>
        </p:spPr>
      </p:pic>
    </p:spTree>
    <p:extLst>
      <p:ext uri="{BB962C8B-B14F-4D97-AF65-F5344CB8AC3E}">
        <p14:creationId xmlns:p14="http://schemas.microsoft.com/office/powerpoint/2010/main" val="985561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0AE92-1005-EF9D-649F-FF2E3E3B48FB}"/>
              </a:ext>
            </a:extLst>
          </p:cNvPr>
          <p:cNvSpPr>
            <a:spLocks noGrp="1"/>
          </p:cNvSpPr>
          <p:nvPr>
            <p:ph type="title"/>
          </p:nvPr>
        </p:nvSpPr>
        <p:spPr/>
        <p:txBody>
          <a:bodyPr/>
          <a:lstStyle/>
          <a:p>
            <a:r>
              <a:rPr lang="de-DE"/>
              <a:t>And that‘s all for now!</a:t>
            </a:r>
          </a:p>
        </p:txBody>
      </p:sp>
      <p:sp>
        <p:nvSpPr>
          <p:cNvPr id="3" name="Content Placeholder 2">
            <a:extLst>
              <a:ext uri="{FF2B5EF4-FFF2-40B4-BE49-F238E27FC236}">
                <a16:creationId xmlns:a16="http://schemas.microsoft.com/office/drawing/2014/main" id="{CAF1079D-9F28-0FD6-6311-13B9F363915F}"/>
              </a:ext>
            </a:extLst>
          </p:cNvPr>
          <p:cNvSpPr txBox="1">
            <a:spLocks/>
          </p:cNvSpPr>
          <p:nvPr/>
        </p:nvSpPr>
        <p:spPr>
          <a:xfrm>
            <a:off x="838200" y="1825625"/>
            <a:ext cx="5125571" cy="4351338"/>
          </a:xfrm>
          <a:prstGeom prst="rect">
            <a:avLst/>
          </a:prstGeom>
          <a:solidFill>
            <a:schemeClr val="bg1">
              <a:alpha val="75000"/>
            </a:schemeClr>
          </a:solidFill>
        </p:spPr>
        <p:txBody>
          <a:bodyPr numCol="1" spcCol="360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de-DE" sz="1800"/>
              <a:t>I am looking forward to your feedback regarding the ideas and designs I have presented here.</a:t>
            </a:r>
          </a:p>
          <a:p>
            <a:pPr marL="0" indent="0">
              <a:spcAft>
                <a:spcPts val="600"/>
              </a:spcAft>
              <a:buNone/>
            </a:pPr>
            <a:r>
              <a:rPr lang="de-DE" sz="1800"/>
              <a:t>I am also happy to discuss everything and will continue discussing topics I stumble across with the community members to gather insights.</a:t>
            </a:r>
          </a:p>
          <a:p>
            <a:pPr marL="0" indent="0">
              <a:spcAft>
                <a:spcPts val="600"/>
              </a:spcAft>
              <a:buNone/>
            </a:pPr>
            <a:r>
              <a:rPr lang="de-DE" sz="1800"/>
              <a:t>There certainly will be more times when decisions will be needed like the topics outlined earlier. It would be nice to have some kind of contact to directly ask questions.</a:t>
            </a:r>
          </a:p>
        </p:txBody>
      </p:sp>
      <p:sp>
        <p:nvSpPr>
          <p:cNvPr id="4" name="Content Placeholder 2">
            <a:extLst>
              <a:ext uri="{FF2B5EF4-FFF2-40B4-BE49-F238E27FC236}">
                <a16:creationId xmlns:a16="http://schemas.microsoft.com/office/drawing/2014/main" id="{2101C678-3715-E77C-4D4F-FE36960C1D9F}"/>
              </a:ext>
            </a:extLst>
          </p:cNvPr>
          <p:cNvSpPr txBox="1">
            <a:spLocks/>
          </p:cNvSpPr>
          <p:nvPr/>
        </p:nvSpPr>
        <p:spPr>
          <a:xfrm>
            <a:off x="6145307" y="1825625"/>
            <a:ext cx="5208494" cy="4351338"/>
          </a:xfrm>
          <a:prstGeom prst="rect">
            <a:avLst/>
          </a:prstGeom>
          <a:solidFill>
            <a:schemeClr val="bg1">
              <a:alpha val="75000"/>
            </a:schemeClr>
          </a:solidFill>
        </p:spPr>
        <p:txBody>
          <a:bodyPr numCol="1" spcCol="360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de-DE" sz="1800"/>
              <a:t>All the documentation and the designs are residing in the „bar-lobby“ git repository (as soon as my pull request has been merged).</a:t>
            </a:r>
          </a:p>
          <a:p>
            <a:pPr marL="0" indent="0">
              <a:spcAft>
                <a:spcPts val="600"/>
              </a:spcAft>
              <a:buNone/>
            </a:pPr>
            <a:r>
              <a:rPr lang="de-DE" sz="1800"/>
              <a:t>To check out and/or edit, download </a:t>
            </a:r>
            <a:r>
              <a:rPr lang="de-DE" sz="1800">
                <a:hlinkClick r:id="rId2"/>
              </a:rPr>
              <a:t>Obsidian</a:t>
            </a:r>
            <a:r>
              <a:rPr lang="de-DE" sz="1800"/>
              <a:t> and open the vault in the „obsidian“ folder of the repository.</a:t>
            </a:r>
          </a:p>
          <a:p>
            <a:pPr marL="0" indent="0">
              <a:spcAft>
                <a:spcPts val="600"/>
              </a:spcAft>
              <a:buNone/>
            </a:pPr>
            <a:r>
              <a:rPr lang="de-DE" sz="1800"/>
              <a:t>This presentation has already been stored there as well.</a:t>
            </a:r>
          </a:p>
        </p:txBody>
      </p:sp>
    </p:spTree>
    <p:extLst>
      <p:ext uri="{BB962C8B-B14F-4D97-AF65-F5344CB8AC3E}">
        <p14:creationId xmlns:p14="http://schemas.microsoft.com/office/powerpoint/2010/main" val="4290947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37EEC-D3C5-E1BE-34F0-24C5EB2675C8}"/>
              </a:ext>
            </a:extLst>
          </p:cNvPr>
          <p:cNvSpPr>
            <a:spLocks noGrp="1"/>
          </p:cNvSpPr>
          <p:nvPr>
            <p:ph type="title"/>
          </p:nvPr>
        </p:nvSpPr>
        <p:spPr/>
        <p:txBody>
          <a:bodyPr/>
          <a:lstStyle/>
          <a:p>
            <a:r>
              <a:rPr lang="de-DE"/>
              <a:t>Who is this guy even?</a:t>
            </a:r>
          </a:p>
        </p:txBody>
      </p:sp>
      <p:sp>
        <p:nvSpPr>
          <p:cNvPr id="7" name="TextBox 6">
            <a:extLst>
              <a:ext uri="{FF2B5EF4-FFF2-40B4-BE49-F238E27FC236}">
                <a16:creationId xmlns:a16="http://schemas.microsoft.com/office/drawing/2014/main" id="{870185AB-27DC-8262-0468-0B6AF4CBFE6D}"/>
              </a:ext>
            </a:extLst>
          </p:cNvPr>
          <p:cNvSpPr txBox="1"/>
          <p:nvPr/>
        </p:nvSpPr>
        <p:spPr>
          <a:xfrm>
            <a:off x="4442792" y="2159969"/>
            <a:ext cx="6911008" cy="3693319"/>
          </a:xfrm>
          <a:prstGeom prst="rect">
            <a:avLst/>
          </a:prstGeom>
          <a:solidFill>
            <a:schemeClr val="bg1">
              <a:alpha val="75000"/>
            </a:schemeClr>
          </a:solidFill>
        </p:spPr>
        <p:txBody>
          <a:bodyPr wrap="square">
            <a:spAutoFit/>
          </a:bodyPr>
          <a:lstStyle/>
          <a:p>
            <a:r>
              <a:rPr lang="en-GB"/>
              <a:t>I am 45 years old.</a:t>
            </a:r>
          </a:p>
          <a:p>
            <a:endParaRPr lang="en-GB"/>
          </a:p>
          <a:p>
            <a:r>
              <a:rPr lang="en-GB"/>
              <a:t>After my studies in Computer Science, I worked as a professional software engineer for 10 years in product companies and consulting companies. 8 years ago, I switched to business analysis, requirements engineering and UX.</a:t>
            </a:r>
          </a:p>
          <a:p>
            <a:endParaRPr lang="en-GB"/>
          </a:p>
          <a:p>
            <a:r>
              <a:rPr lang="en-GB"/>
              <a:t>My RTS experience started with Dune 2000, Warcraft 1 and Command &amp; Conquer. I learned about BAR in 2020 while playing FAF.</a:t>
            </a:r>
          </a:p>
          <a:p>
            <a:endParaRPr lang="en-GB"/>
          </a:p>
          <a:p>
            <a:r>
              <a:rPr lang="en-GB"/>
              <a:t>Having only played SupCom but never TA, I have a strong outsider‘s view when it comes to the game and its mechanics.</a:t>
            </a:r>
          </a:p>
        </p:txBody>
      </p:sp>
      <p:sp>
        <p:nvSpPr>
          <p:cNvPr id="8" name="TextBox 7">
            <a:extLst>
              <a:ext uri="{FF2B5EF4-FFF2-40B4-BE49-F238E27FC236}">
                <a16:creationId xmlns:a16="http://schemas.microsoft.com/office/drawing/2014/main" id="{1F39A7B9-F337-78BD-A208-557161823C7B}"/>
              </a:ext>
            </a:extLst>
          </p:cNvPr>
          <p:cNvSpPr txBox="1"/>
          <p:nvPr/>
        </p:nvSpPr>
        <p:spPr>
          <a:xfrm>
            <a:off x="838199" y="2159968"/>
            <a:ext cx="3175747" cy="3693319"/>
          </a:xfrm>
          <a:prstGeom prst="rect">
            <a:avLst/>
          </a:prstGeom>
          <a:solidFill>
            <a:schemeClr val="bg1">
              <a:alpha val="75000"/>
            </a:schemeClr>
          </a:solidFill>
        </p:spPr>
        <p:txBody>
          <a:bodyPr wrap="square">
            <a:noAutofit/>
          </a:bodyPr>
          <a:lstStyle/>
          <a:p>
            <a:endParaRPr lang="en-GB"/>
          </a:p>
        </p:txBody>
      </p:sp>
      <p:pic>
        <p:nvPicPr>
          <p:cNvPr id="5" name="Picture 4" descr="A person in a black shirt">
            <a:extLst>
              <a:ext uri="{FF2B5EF4-FFF2-40B4-BE49-F238E27FC236}">
                <a16:creationId xmlns:a16="http://schemas.microsoft.com/office/drawing/2014/main" id="{35CD6AFB-6388-13C7-4E20-A9A5D7E73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481" y="2728036"/>
            <a:ext cx="2557182" cy="2557182"/>
          </a:xfrm>
          <a:prstGeom prst="rect">
            <a:avLst/>
          </a:prstGeom>
        </p:spPr>
      </p:pic>
    </p:spTree>
    <p:extLst>
      <p:ext uri="{BB962C8B-B14F-4D97-AF65-F5344CB8AC3E}">
        <p14:creationId xmlns:p14="http://schemas.microsoft.com/office/powerpoint/2010/main" val="699607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A1CD-2DDE-947E-89EA-FB515393E5D2}"/>
              </a:ext>
            </a:extLst>
          </p:cNvPr>
          <p:cNvSpPr>
            <a:spLocks noGrp="1"/>
          </p:cNvSpPr>
          <p:nvPr>
            <p:ph type="title"/>
          </p:nvPr>
        </p:nvSpPr>
        <p:spPr/>
        <p:txBody>
          <a:bodyPr/>
          <a:lstStyle/>
          <a:p>
            <a:r>
              <a:rPr lang="de-DE"/>
              <a:t>What am I doing here?</a:t>
            </a:r>
          </a:p>
        </p:txBody>
      </p:sp>
      <p:sp>
        <p:nvSpPr>
          <p:cNvPr id="3" name="TextBox 2">
            <a:extLst>
              <a:ext uri="{FF2B5EF4-FFF2-40B4-BE49-F238E27FC236}">
                <a16:creationId xmlns:a16="http://schemas.microsoft.com/office/drawing/2014/main" id="{29570B2C-7E55-C743-A7B2-FC1F3C2AC708}"/>
              </a:ext>
            </a:extLst>
          </p:cNvPr>
          <p:cNvSpPr txBox="1"/>
          <p:nvPr/>
        </p:nvSpPr>
        <p:spPr>
          <a:xfrm>
            <a:off x="838200" y="1828800"/>
            <a:ext cx="5353177" cy="1200329"/>
          </a:xfrm>
          <a:prstGeom prst="rect">
            <a:avLst/>
          </a:prstGeom>
          <a:solidFill>
            <a:schemeClr val="bg1">
              <a:alpha val="75000"/>
            </a:schemeClr>
          </a:solidFill>
        </p:spPr>
        <p:txBody>
          <a:bodyPr wrap="square" rtlCol="0">
            <a:spAutoFit/>
          </a:bodyPr>
          <a:lstStyle/>
          <a:p>
            <a:r>
              <a:rPr lang="en-GB"/>
              <a:t>When I heard that a new client was planned but the development (at least from a UI perspective) currently on hold, I wanted to see whether I might be of help.</a:t>
            </a:r>
            <a:endParaRPr lang="de-DE"/>
          </a:p>
        </p:txBody>
      </p:sp>
      <p:sp>
        <p:nvSpPr>
          <p:cNvPr id="4" name="TextBox 3">
            <a:extLst>
              <a:ext uri="{FF2B5EF4-FFF2-40B4-BE49-F238E27FC236}">
                <a16:creationId xmlns:a16="http://schemas.microsoft.com/office/drawing/2014/main" id="{2A7991A4-A18F-A565-2CC6-4C88D0B65FC0}"/>
              </a:ext>
            </a:extLst>
          </p:cNvPr>
          <p:cNvSpPr txBox="1"/>
          <p:nvPr/>
        </p:nvSpPr>
        <p:spPr>
          <a:xfrm>
            <a:off x="6191377" y="3190124"/>
            <a:ext cx="5162423" cy="1200329"/>
          </a:xfrm>
          <a:prstGeom prst="rect">
            <a:avLst/>
          </a:prstGeom>
          <a:solidFill>
            <a:schemeClr val="bg1">
              <a:alpha val="75000"/>
            </a:schemeClr>
          </a:solidFill>
        </p:spPr>
        <p:txBody>
          <a:bodyPr wrap="square" rtlCol="0">
            <a:spAutoFit/>
          </a:bodyPr>
          <a:lstStyle/>
          <a:p>
            <a:r>
              <a:rPr lang="de-DE"/>
              <a:t>Having had a look at the redesign ideas, I decided that it might be worthwhile to take a step back and try a different approach. On top, this is a really fun excercise.</a:t>
            </a:r>
          </a:p>
        </p:txBody>
      </p:sp>
      <p:sp>
        <p:nvSpPr>
          <p:cNvPr id="6" name="TextBox 5">
            <a:extLst>
              <a:ext uri="{FF2B5EF4-FFF2-40B4-BE49-F238E27FC236}">
                <a16:creationId xmlns:a16="http://schemas.microsoft.com/office/drawing/2014/main" id="{2F702D4C-FA52-843E-0BAA-F0AE78A47B22}"/>
              </a:ext>
            </a:extLst>
          </p:cNvPr>
          <p:cNvSpPr txBox="1"/>
          <p:nvPr/>
        </p:nvSpPr>
        <p:spPr>
          <a:xfrm>
            <a:off x="838199" y="4773707"/>
            <a:ext cx="10515599" cy="1512792"/>
          </a:xfrm>
          <a:prstGeom prst="rect">
            <a:avLst/>
          </a:prstGeom>
          <a:solidFill>
            <a:schemeClr val="bg1">
              <a:alpha val="75000"/>
            </a:schemeClr>
          </a:solidFill>
        </p:spPr>
        <p:txBody>
          <a:bodyPr wrap="square" rtlCol="0">
            <a:noAutofit/>
          </a:bodyPr>
          <a:lstStyle/>
          <a:p>
            <a:endParaRPr lang="de-DE"/>
          </a:p>
        </p:txBody>
      </p:sp>
      <p:sp>
        <p:nvSpPr>
          <p:cNvPr id="5" name="Rectangle 4">
            <a:extLst>
              <a:ext uri="{FF2B5EF4-FFF2-40B4-BE49-F238E27FC236}">
                <a16:creationId xmlns:a16="http://schemas.microsoft.com/office/drawing/2014/main" id="{10C6AEA5-55F7-E840-4232-B3456F179FFA}"/>
              </a:ext>
            </a:extLst>
          </p:cNvPr>
          <p:cNvSpPr/>
          <p:nvPr/>
        </p:nvSpPr>
        <p:spPr>
          <a:xfrm>
            <a:off x="1294276" y="5032560"/>
            <a:ext cx="9603443" cy="99508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a:t>When talking about „design“ here, it is always interaction design as opposed to visual design. The visuals of the redesign look absolutely bonkers and I couldn‘t ever come up with something half as awesome-looking.</a:t>
            </a:r>
          </a:p>
        </p:txBody>
      </p:sp>
    </p:spTree>
    <p:extLst>
      <p:ext uri="{BB962C8B-B14F-4D97-AF65-F5344CB8AC3E}">
        <p14:creationId xmlns:p14="http://schemas.microsoft.com/office/powerpoint/2010/main" val="3746213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4CA8-C49B-ED3C-DFB3-A94D97B62C4B}"/>
              </a:ext>
            </a:extLst>
          </p:cNvPr>
          <p:cNvSpPr>
            <a:spLocks noGrp="1"/>
          </p:cNvSpPr>
          <p:nvPr>
            <p:ph type="title"/>
          </p:nvPr>
        </p:nvSpPr>
        <p:spPr/>
        <p:txBody>
          <a:bodyPr anchor="t">
            <a:normAutofit/>
          </a:bodyPr>
          <a:lstStyle/>
          <a:p>
            <a:r>
              <a:rPr lang="de-DE" sz="2800"/>
              <a:t>Management summary</a:t>
            </a:r>
          </a:p>
        </p:txBody>
      </p:sp>
      <p:sp>
        <p:nvSpPr>
          <p:cNvPr id="3" name="Content Placeholder 2">
            <a:extLst>
              <a:ext uri="{FF2B5EF4-FFF2-40B4-BE49-F238E27FC236}">
                <a16:creationId xmlns:a16="http://schemas.microsoft.com/office/drawing/2014/main" id="{90D656F6-2793-B423-185B-B80F34E4398B}"/>
              </a:ext>
            </a:extLst>
          </p:cNvPr>
          <p:cNvSpPr>
            <a:spLocks noGrp="1"/>
          </p:cNvSpPr>
          <p:nvPr>
            <p:ph idx="1"/>
          </p:nvPr>
        </p:nvSpPr>
        <p:spPr/>
        <p:txBody>
          <a:bodyPr>
            <a:normAutofit/>
          </a:bodyPr>
          <a:lstStyle/>
          <a:p>
            <a:pPr>
              <a:spcAft>
                <a:spcPts val="600"/>
              </a:spcAft>
            </a:pPr>
            <a:r>
              <a:rPr lang="de-DE" sz="2400"/>
              <a:t>I am currently redesigning the client from scratch on the basis of analysis and discussions with people from the community</a:t>
            </a:r>
          </a:p>
          <a:p>
            <a:pPr>
              <a:spcAft>
                <a:spcPts val="600"/>
              </a:spcAft>
            </a:pPr>
            <a:r>
              <a:rPr lang="de-DE" sz="2400"/>
              <a:t>The discussions uncovered several problems resulting from how Chobby currently works, like the 8v8 meta.</a:t>
            </a:r>
          </a:p>
          <a:p>
            <a:pPr>
              <a:spcAft>
                <a:spcPts val="600"/>
              </a:spcAft>
            </a:pPr>
            <a:r>
              <a:rPr lang="de-DE" sz="2400"/>
              <a:t>Another topic with vastly varying opinions is the question, how prominent player‘s ranks should be displayed.</a:t>
            </a:r>
          </a:p>
          <a:p>
            <a:pPr>
              <a:spcAft>
                <a:spcPts val="600"/>
              </a:spcAft>
            </a:pPr>
            <a:r>
              <a:rPr lang="de-DE" sz="2400"/>
              <a:t>Some direction decisions have to be made while I am trying to figure out how to tackle the issues with clever interaction design.</a:t>
            </a:r>
          </a:p>
        </p:txBody>
      </p:sp>
    </p:spTree>
    <p:extLst>
      <p:ext uri="{BB962C8B-B14F-4D97-AF65-F5344CB8AC3E}">
        <p14:creationId xmlns:p14="http://schemas.microsoft.com/office/powerpoint/2010/main" val="3174813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5BE86-95D0-3D24-9EEE-1197AEEDAA41}"/>
              </a:ext>
            </a:extLst>
          </p:cNvPr>
          <p:cNvSpPr>
            <a:spLocks noGrp="1"/>
          </p:cNvSpPr>
          <p:nvPr>
            <p:ph type="title"/>
          </p:nvPr>
        </p:nvSpPr>
        <p:spPr/>
        <p:txBody>
          <a:bodyPr>
            <a:noAutofit/>
          </a:bodyPr>
          <a:lstStyle/>
          <a:p>
            <a:r>
              <a:rPr lang="de-DE"/>
              <a:t>My redesign is based on the question „What do players want or need in any given situation?“. It follows a set of core design principles</a:t>
            </a:r>
          </a:p>
        </p:txBody>
      </p:sp>
      <p:sp>
        <p:nvSpPr>
          <p:cNvPr id="9" name="TextBox 8">
            <a:extLst>
              <a:ext uri="{FF2B5EF4-FFF2-40B4-BE49-F238E27FC236}">
                <a16:creationId xmlns:a16="http://schemas.microsoft.com/office/drawing/2014/main" id="{6839283E-30E8-FC0A-C1B5-52248554C117}"/>
              </a:ext>
            </a:extLst>
          </p:cNvPr>
          <p:cNvSpPr txBox="1"/>
          <p:nvPr/>
        </p:nvSpPr>
        <p:spPr>
          <a:xfrm>
            <a:off x="838200" y="2067205"/>
            <a:ext cx="10515600" cy="4425669"/>
          </a:xfrm>
          <a:prstGeom prst="rect">
            <a:avLst/>
          </a:prstGeom>
          <a:solidFill>
            <a:schemeClr val="bg1">
              <a:alpha val="75000"/>
            </a:schemeClr>
          </a:solidFill>
        </p:spPr>
        <p:txBody>
          <a:bodyPr wrap="square" numCol="2" spcCol="360000" rtlCol="0">
            <a:noAutofit/>
          </a:bodyPr>
          <a:lstStyle/>
          <a:p>
            <a:r>
              <a:rPr lang="en-GB" sz="1200" b="1"/>
              <a:t>Use case driven design</a:t>
            </a:r>
          </a:p>
          <a:p>
            <a:r>
              <a:rPr lang="en-GB" sz="1200"/>
              <a:t>all functionality should have a clear use case that defines its raison d'être.</a:t>
            </a:r>
          </a:p>
          <a:p>
            <a:endParaRPr lang="en-GB" sz="1200"/>
          </a:p>
          <a:p>
            <a:r>
              <a:rPr lang="en-GB" sz="1200" b="1"/>
              <a:t>Clear priorities for functionality</a:t>
            </a:r>
          </a:p>
          <a:p>
            <a:r>
              <a:rPr lang="en-GB" sz="1200"/>
              <a:t>The most used functionalities and 90%-cases should be accessible as easily and quickly as possible.</a:t>
            </a:r>
          </a:p>
          <a:p>
            <a:endParaRPr lang="en-GB" sz="1200"/>
          </a:p>
          <a:p>
            <a:r>
              <a:rPr lang="en-GB" sz="1200"/>
              <a:t>We have a clearly visible prioritisation scheme on the UI that makes it easy to understand which parts are the focus of the game.</a:t>
            </a:r>
          </a:p>
          <a:p>
            <a:endParaRPr lang="en-GB" sz="1200"/>
          </a:p>
          <a:p>
            <a:r>
              <a:rPr lang="en-GB" sz="1200" b="1"/>
              <a:t>Clear priorities for the design</a:t>
            </a:r>
          </a:p>
          <a:p>
            <a:r>
              <a:rPr lang="en-GB" sz="1200"/>
              <a:t>We favour simplicity and clarity over customisability. We avoid settings that ask players to effectively make design decisions for us unnecessarily. → more Apple, less Microsoft</a:t>
            </a:r>
          </a:p>
          <a:p>
            <a:endParaRPr lang="en-GB" sz="1200"/>
          </a:p>
          <a:p>
            <a:r>
              <a:rPr lang="en-GB" sz="1200" b="1"/>
              <a:t>Matchmaking-centric approach</a:t>
            </a:r>
          </a:p>
          <a:p>
            <a:r>
              <a:rPr lang="en-GB" sz="1200"/>
              <a:t>We switch from a lobby-centric approach to matchmaking as much as possible with the goal of having explicit lobbies make up for up to 20% of PvP matches at most.</a:t>
            </a:r>
          </a:p>
          <a:p>
            <a:endParaRPr lang="en-GB" sz="1200"/>
          </a:p>
          <a:p>
            <a:endParaRPr lang="en-GB" sz="1200"/>
          </a:p>
          <a:p>
            <a:endParaRPr lang="en-GB" sz="1200"/>
          </a:p>
          <a:p>
            <a:r>
              <a:rPr lang="en-GB" sz="1200" b="1"/>
              <a:t>BAR is a game and not a desktop application</a:t>
            </a:r>
          </a:p>
          <a:p>
            <a:r>
              <a:rPr lang="en-GB" sz="1200"/>
              <a:t>While ease of use and efficiency are key, we don't forget that this is a game and should feel like a game. Therefore, we give enough room to elements that aren't exactly needed for the functionality to work but support immersion.</a:t>
            </a:r>
          </a:p>
          <a:p>
            <a:endParaRPr lang="en-GB" sz="1200"/>
          </a:p>
          <a:p>
            <a:r>
              <a:rPr lang="en-GB" sz="1200" b="1"/>
              <a:t>Tailored solutions rather than one-size-fits-all approaches</a:t>
            </a:r>
          </a:p>
          <a:p>
            <a:r>
              <a:rPr lang="en-GB" sz="1200"/>
              <a:t>We provide UI elements that are tailored to their respective use case rather than generic "one size fits all" solutions.</a:t>
            </a:r>
          </a:p>
          <a:p>
            <a:endParaRPr lang="en-GB" sz="1200"/>
          </a:p>
          <a:p>
            <a:r>
              <a:rPr lang="en-GB" sz="1200" b="1"/>
              <a:t>Parties of players as first-class citizens</a:t>
            </a:r>
          </a:p>
          <a:p>
            <a:r>
              <a:rPr lang="en-GB" sz="1200"/>
              <a:t>We promote playing with friends and making them within the community by providing a solid party system.</a:t>
            </a:r>
          </a:p>
          <a:p>
            <a:endParaRPr lang="en-GB" sz="1200"/>
          </a:p>
          <a:p>
            <a:r>
              <a:rPr lang="en-GB" sz="1200"/>
              <a:t>We make parties a first-class citizen by giving it a dedicated space on the main screen and supporting matchmaking with parties. The UI properly reacts to a party being formed by removing Single Player items and replacing them with party-specific ones.</a:t>
            </a:r>
          </a:p>
          <a:p>
            <a:endParaRPr lang="en-GB" sz="1200"/>
          </a:p>
          <a:p>
            <a:r>
              <a:rPr lang="en-GB" sz="1200" b="1"/>
              <a:t>Be welcoming to new players</a:t>
            </a:r>
          </a:p>
          <a:p>
            <a:r>
              <a:rPr lang="en-GB" sz="1200"/>
              <a:t>We strive for making the first steps for new players as easy as possible by guiding them through their first steps and making the UI elements as obvious and self-explanatory as possible.</a:t>
            </a:r>
            <a:endParaRPr lang="de-DE" sz="1200"/>
          </a:p>
        </p:txBody>
      </p:sp>
    </p:spTree>
    <p:extLst>
      <p:ext uri="{BB962C8B-B14F-4D97-AF65-F5344CB8AC3E}">
        <p14:creationId xmlns:p14="http://schemas.microsoft.com/office/powerpoint/2010/main" val="2852043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0AE92-1005-EF9D-649F-FF2E3E3B48FB}"/>
              </a:ext>
            </a:extLst>
          </p:cNvPr>
          <p:cNvSpPr>
            <a:spLocks noGrp="1"/>
          </p:cNvSpPr>
          <p:nvPr>
            <p:ph type="title"/>
          </p:nvPr>
        </p:nvSpPr>
        <p:spPr/>
        <p:txBody>
          <a:bodyPr/>
          <a:lstStyle/>
          <a:p>
            <a:r>
              <a:rPr lang="en-GB"/>
              <a:t>We want to tackle the 8v8 meta problem by introducing matchmaking. There are some tricky bits to solve, though.</a:t>
            </a:r>
            <a:endParaRPr lang="de-DE"/>
          </a:p>
        </p:txBody>
      </p:sp>
      <p:sp>
        <p:nvSpPr>
          <p:cNvPr id="3" name="Content Placeholder 2">
            <a:extLst>
              <a:ext uri="{FF2B5EF4-FFF2-40B4-BE49-F238E27FC236}">
                <a16:creationId xmlns:a16="http://schemas.microsoft.com/office/drawing/2014/main" id="{CAF1079D-9F28-0FD6-6311-13B9F363915F}"/>
              </a:ext>
            </a:extLst>
          </p:cNvPr>
          <p:cNvSpPr txBox="1">
            <a:spLocks/>
          </p:cNvSpPr>
          <p:nvPr/>
        </p:nvSpPr>
        <p:spPr>
          <a:xfrm>
            <a:off x="838200" y="1825625"/>
            <a:ext cx="10515600" cy="4351338"/>
          </a:xfrm>
          <a:prstGeom prst="rect">
            <a:avLst/>
          </a:prstGeom>
          <a:solidFill>
            <a:schemeClr val="bg1">
              <a:alpha val="75000"/>
            </a:schemeClr>
          </a:solidFill>
        </p:spPr>
        <p:txBody>
          <a:bodyPr numCol="1" spcCol="360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GB" sz="1800"/>
              <a:t>Each available mode will split up the number of players currently in queue. Most other RTS-es have a much easier time as they are almost purely 1v1. To combat the </a:t>
            </a:r>
            <a:r>
              <a:rPr lang="en-GB" sz="1800" b="1"/>
              <a:t>problem of player fragmentation</a:t>
            </a:r>
            <a:r>
              <a:rPr lang="en-GB" sz="1800"/>
              <a:t>, </a:t>
            </a:r>
            <a:r>
              <a:rPr lang="en-GB" sz="1800" b="1"/>
              <a:t>we considered multi-queueing</a:t>
            </a:r>
            <a:r>
              <a:rPr lang="en-GB" sz="1800"/>
              <a:t>. However, as this would lead to the smaller modes (1v1, 2v2) cannibalising the bigger ones (4v4, 8v8), </a:t>
            </a:r>
            <a:r>
              <a:rPr lang="en-GB" sz="1800" b="1"/>
              <a:t>this is not recommended</a:t>
            </a:r>
            <a:r>
              <a:rPr lang="en-GB" sz="1800"/>
              <a:t>.</a:t>
            </a:r>
          </a:p>
          <a:p>
            <a:pPr marL="0" indent="0">
              <a:spcAft>
                <a:spcPts val="600"/>
              </a:spcAft>
              <a:buNone/>
            </a:pPr>
            <a:r>
              <a:rPr lang="en-GB" sz="1800"/>
              <a:t>Further recommendations are</a:t>
            </a:r>
          </a:p>
          <a:p>
            <a:r>
              <a:rPr lang="en-GB" sz="1800"/>
              <a:t>Have rotating map pools for all the matchmaking modes</a:t>
            </a:r>
          </a:p>
          <a:p>
            <a:r>
              <a:rPr lang="en-GB" sz="1800"/>
              <a:t>Still provide the possibility for a custom lobby with all settings available</a:t>
            </a:r>
          </a:p>
          <a:p>
            <a:r>
              <a:rPr lang="en-GB" sz="1800"/>
              <a:t>Show queue information (number of players in queue, estimated wait time) to give players an idea of what to expect</a:t>
            </a:r>
          </a:p>
          <a:p>
            <a:r>
              <a:rPr lang="en-GB" sz="1800"/>
              <a:t>Keep functionalities like unit and building stats available while queueing</a:t>
            </a:r>
            <a:endParaRPr lang="de-DE" sz="1800"/>
          </a:p>
        </p:txBody>
      </p:sp>
    </p:spTree>
    <p:extLst>
      <p:ext uri="{BB962C8B-B14F-4D97-AF65-F5344CB8AC3E}">
        <p14:creationId xmlns:p14="http://schemas.microsoft.com/office/powerpoint/2010/main" val="2528699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0AE92-1005-EF9D-649F-FF2E3E3B48FB}"/>
              </a:ext>
            </a:extLst>
          </p:cNvPr>
          <p:cNvSpPr>
            <a:spLocks noGrp="1"/>
          </p:cNvSpPr>
          <p:nvPr>
            <p:ph type="title"/>
          </p:nvPr>
        </p:nvSpPr>
        <p:spPr/>
        <p:txBody>
          <a:bodyPr/>
          <a:lstStyle/>
          <a:p>
            <a:r>
              <a:rPr lang="de-DE"/>
              <a:t>One question was whether we want/need unranked modes as well. Also players have different opinions on how prominently to display open skill values.</a:t>
            </a:r>
          </a:p>
        </p:txBody>
      </p:sp>
      <p:sp>
        <p:nvSpPr>
          <p:cNvPr id="3" name="Content Placeholder 2">
            <a:extLst>
              <a:ext uri="{FF2B5EF4-FFF2-40B4-BE49-F238E27FC236}">
                <a16:creationId xmlns:a16="http://schemas.microsoft.com/office/drawing/2014/main" id="{CAF1079D-9F28-0FD6-6311-13B9F363915F}"/>
              </a:ext>
            </a:extLst>
          </p:cNvPr>
          <p:cNvSpPr txBox="1">
            <a:spLocks/>
          </p:cNvSpPr>
          <p:nvPr/>
        </p:nvSpPr>
        <p:spPr>
          <a:xfrm>
            <a:off x="838200" y="1825625"/>
            <a:ext cx="10515600" cy="4351338"/>
          </a:xfrm>
          <a:prstGeom prst="rect">
            <a:avLst/>
          </a:prstGeom>
          <a:solidFill>
            <a:schemeClr val="bg1">
              <a:alpha val="75000"/>
            </a:schemeClr>
          </a:solidFill>
        </p:spPr>
        <p:txBody>
          <a:bodyPr numCol="2" spcCol="360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GB" sz="1800"/>
              <a:t>Each player can either be playing at their best or slightly worse (by reason of trying new things or just being drunk). As in ranked play, everyone expects all their team members to do the former, there should be a room for those doing the latter, so having an unranked matchmaking seems reasonable. However, introducing unranked matchmaking will effectively double the number of queues, further segregating the player base.</a:t>
            </a:r>
          </a:p>
          <a:p>
            <a:pPr marL="0" indent="0">
              <a:spcAft>
                <a:spcPts val="600"/>
              </a:spcAft>
              <a:buNone/>
            </a:pPr>
            <a:r>
              <a:rPr lang="en-GB" sz="1800" b="1"/>
              <a:t>Recommendation</a:t>
            </a:r>
            <a:r>
              <a:rPr lang="en-GB" sz="1800"/>
              <a:t>: Still </a:t>
            </a:r>
            <a:r>
              <a:rPr lang="en-GB" sz="1800" b="1"/>
              <a:t>implement unranked matchmaking</a:t>
            </a:r>
            <a:r>
              <a:rPr lang="en-GB" sz="1800"/>
              <a:t> modes as well. If we have too many different modes, some of them will just be empty all the time and can subsequently be removed.</a:t>
            </a:r>
          </a:p>
          <a:p>
            <a:pPr marL="0" indent="0">
              <a:spcAft>
                <a:spcPts val="600"/>
              </a:spcAft>
              <a:buNone/>
            </a:pPr>
            <a:r>
              <a:rPr lang="de-DE" sz="1800"/>
              <a:t>While some players draw a lot of motivation from the entire „climbing the ranks“ idea and like seeing their OS value, others would rather the value not being displayed at all and only used for matchmaking behind the scenes as it is a source of ladder anxiety.</a:t>
            </a:r>
          </a:p>
          <a:p>
            <a:pPr marL="0" indent="0">
              <a:spcAft>
                <a:spcPts val="600"/>
              </a:spcAft>
              <a:buNone/>
            </a:pPr>
            <a:r>
              <a:rPr lang="de-DE" sz="1800" b="1"/>
              <a:t>Recommendation</a:t>
            </a:r>
            <a:r>
              <a:rPr lang="de-DE" sz="1800"/>
              <a:t>: While there are very good arguments for both sides, </a:t>
            </a:r>
            <a:r>
              <a:rPr lang="de-DE" sz="1800" b="1"/>
              <a:t>showing the value is needed</a:t>
            </a:r>
            <a:r>
              <a:rPr lang="de-DE" sz="1800"/>
              <a:t> for certain types of player considerations (e.g. what to expect from team mates in a team game). Giving the possibility to completely hide the values for oneself should be provided, though.</a:t>
            </a:r>
          </a:p>
        </p:txBody>
      </p:sp>
    </p:spTree>
    <p:extLst>
      <p:ext uri="{BB962C8B-B14F-4D97-AF65-F5344CB8AC3E}">
        <p14:creationId xmlns:p14="http://schemas.microsoft.com/office/powerpoint/2010/main" val="893241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CF89-2117-581B-9B19-64545FF98C08}"/>
              </a:ext>
            </a:extLst>
          </p:cNvPr>
          <p:cNvSpPr>
            <a:spLocks noGrp="1"/>
          </p:cNvSpPr>
          <p:nvPr>
            <p:ph type="title"/>
          </p:nvPr>
        </p:nvSpPr>
        <p:spPr/>
        <p:txBody>
          <a:bodyPr/>
          <a:lstStyle/>
          <a:p>
            <a:r>
              <a:rPr lang="de-DE"/>
              <a:t>Design showcase I</a:t>
            </a:r>
          </a:p>
        </p:txBody>
      </p:sp>
      <p:pic>
        <p:nvPicPr>
          <p:cNvPr id="6" name="Picture 5">
            <a:extLst>
              <a:ext uri="{FF2B5EF4-FFF2-40B4-BE49-F238E27FC236}">
                <a16:creationId xmlns:a16="http://schemas.microsoft.com/office/drawing/2014/main" id="{829A4824-951A-897A-63ED-F61D6C644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696" y="1842249"/>
            <a:ext cx="5402104" cy="3038951"/>
          </a:xfrm>
          <a:prstGeom prst="rect">
            <a:avLst/>
          </a:prstGeom>
        </p:spPr>
      </p:pic>
      <p:sp>
        <p:nvSpPr>
          <p:cNvPr id="7" name="Content Placeholder 2">
            <a:extLst>
              <a:ext uri="{FF2B5EF4-FFF2-40B4-BE49-F238E27FC236}">
                <a16:creationId xmlns:a16="http://schemas.microsoft.com/office/drawing/2014/main" id="{5F53B765-E9CD-BB67-F2E8-6C2F78C32F28}"/>
              </a:ext>
            </a:extLst>
          </p:cNvPr>
          <p:cNvSpPr txBox="1">
            <a:spLocks/>
          </p:cNvSpPr>
          <p:nvPr/>
        </p:nvSpPr>
        <p:spPr>
          <a:xfrm>
            <a:off x="838200" y="1825625"/>
            <a:ext cx="4923865" cy="4351338"/>
          </a:xfrm>
          <a:prstGeom prst="rect">
            <a:avLst/>
          </a:prstGeom>
          <a:solidFill>
            <a:schemeClr val="bg1">
              <a:alpha val="75000"/>
            </a:schemeClr>
          </a:solidFill>
        </p:spPr>
        <p:txBody>
          <a:bodyPr numCol="1" spcCol="360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de-DE" sz="1800"/>
              <a:t>This is the initial screen shown when starting BAR. It has a limited number of elements and a clear visual prioritisation through the sizes of elements.</a:t>
            </a:r>
          </a:p>
          <a:p>
            <a:pPr marL="0" indent="0">
              <a:spcAft>
                <a:spcPts val="600"/>
              </a:spcAft>
              <a:buNone/>
            </a:pPr>
            <a:r>
              <a:rPr lang="de-DE" sz="1800"/>
              <a:t>The big panels are supposed to change on hover to their detailed views (see next slide).</a:t>
            </a:r>
          </a:p>
          <a:p>
            <a:pPr marL="0" indent="0">
              <a:spcAft>
                <a:spcPts val="600"/>
              </a:spcAft>
              <a:buNone/>
            </a:pPr>
            <a:r>
              <a:rPr lang="de-DE" sz="1800"/>
              <a:t>Forming a party is now a first class citizen and party management always directly accessible.</a:t>
            </a:r>
          </a:p>
        </p:txBody>
      </p:sp>
      <p:sp>
        <p:nvSpPr>
          <p:cNvPr id="8" name="Content Placeholder 2">
            <a:extLst>
              <a:ext uri="{FF2B5EF4-FFF2-40B4-BE49-F238E27FC236}">
                <a16:creationId xmlns:a16="http://schemas.microsoft.com/office/drawing/2014/main" id="{23983E9B-6F9C-4F79-EF02-4BDB759EA408}"/>
              </a:ext>
            </a:extLst>
          </p:cNvPr>
          <p:cNvSpPr txBox="1">
            <a:spLocks/>
          </p:cNvSpPr>
          <p:nvPr/>
        </p:nvSpPr>
        <p:spPr>
          <a:xfrm>
            <a:off x="5951695" y="5032762"/>
            <a:ext cx="5402103" cy="1144202"/>
          </a:xfrm>
          <a:prstGeom prst="rect">
            <a:avLst/>
          </a:prstGeom>
          <a:solidFill>
            <a:schemeClr val="bg1">
              <a:alpha val="75000"/>
            </a:schemeClr>
          </a:solidFill>
        </p:spPr>
        <p:txBody>
          <a:bodyPr numCol="1" spcCol="360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de-DE" sz="1800"/>
              <a:t>Having three additional small areas below the three main panels could be considered for promotional stuff. Having an unread indicator on the news button could be sufficient as well.</a:t>
            </a:r>
          </a:p>
        </p:txBody>
      </p:sp>
    </p:spTree>
    <p:extLst>
      <p:ext uri="{BB962C8B-B14F-4D97-AF65-F5344CB8AC3E}">
        <p14:creationId xmlns:p14="http://schemas.microsoft.com/office/powerpoint/2010/main" val="1844062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CF89-2117-581B-9B19-64545FF98C08}"/>
              </a:ext>
            </a:extLst>
          </p:cNvPr>
          <p:cNvSpPr>
            <a:spLocks noGrp="1"/>
          </p:cNvSpPr>
          <p:nvPr>
            <p:ph type="title"/>
          </p:nvPr>
        </p:nvSpPr>
        <p:spPr/>
        <p:txBody>
          <a:bodyPr/>
          <a:lstStyle/>
          <a:p>
            <a:r>
              <a:rPr lang="de-DE"/>
              <a:t>Design showcase II</a:t>
            </a:r>
          </a:p>
        </p:txBody>
      </p:sp>
      <p:sp>
        <p:nvSpPr>
          <p:cNvPr id="7" name="Content Placeholder 2">
            <a:extLst>
              <a:ext uri="{FF2B5EF4-FFF2-40B4-BE49-F238E27FC236}">
                <a16:creationId xmlns:a16="http://schemas.microsoft.com/office/drawing/2014/main" id="{5F53B765-E9CD-BB67-F2E8-6C2F78C32F28}"/>
              </a:ext>
            </a:extLst>
          </p:cNvPr>
          <p:cNvSpPr txBox="1">
            <a:spLocks/>
          </p:cNvSpPr>
          <p:nvPr/>
        </p:nvSpPr>
        <p:spPr>
          <a:xfrm>
            <a:off x="838200" y="1825625"/>
            <a:ext cx="4923865" cy="4351338"/>
          </a:xfrm>
          <a:prstGeom prst="rect">
            <a:avLst/>
          </a:prstGeom>
          <a:solidFill>
            <a:schemeClr val="bg1">
              <a:alpha val="75000"/>
            </a:schemeClr>
          </a:solidFill>
        </p:spPr>
        <p:txBody>
          <a:bodyPr numCol="1" spcCol="360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de-DE" sz="1800"/>
              <a:t>Here, the multiplayer section detail is shown as seen by the party leader (when hovering over the panel). </a:t>
            </a:r>
          </a:p>
          <a:p>
            <a:pPr marL="0" indent="0">
              <a:spcAft>
                <a:spcPts val="600"/>
              </a:spcAft>
              <a:buNone/>
            </a:pPr>
            <a:r>
              <a:rPr lang="de-DE" sz="1800"/>
              <a:t>As we now have a party of 2, the single player panel is not needed any more and replaced with a player detail view and a chat panel.</a:t>
            </a:r>
          </a:p>
          <a:p>
            <a:pPr marL="0" indent="0">
              <a:spcAft>
                <a:spcPts val="600"/>
              </a:spcAft>
              <a:buNone/>
            </a:pPr>
            <a:r>
              <a:rPr lang="de-DE" sz="1800"/>
              <a:t>This design does not yet contain unranked, but it would look exactly as ranked.</a:t>
            </a:r>
          </a:p>
          <a:p>
            <a:pPr marL="0" indent="0">
              <a:spcAft>
                <a:spcPts val="600"/>
              </a:spcAft>
              <a:buNone/>
            </a:pPr>
            <a:r>
              <a:rPr lang="de-DE" sz="1800"/>
              <a:t>For the „Co-op vs. AI“ and „Custom game“ sections, we can create or join a lobby.</a:t>
            </a:r>
          </a:p>
          <a:p>
            <a:pPr marL="0" indent="0">
              <a:spcAft>
                <a:spcPts val="600"/>
              </a:spcAft>
              <a:buNone/>
            </a:pPr>
            <a:r>
              <a:rPr lang="de-DE" sz="1800"/>
              <a:t>„Spectate a game“ opens a browser with all running games to join as a spectator.</a:t>
            </a:r>
          </a:p>
        </p:txBody>
      </p:sp>
      <p:sp>
        <p:nvSpPr>
          <p:cNvPr id="8" name="Content Placeholder 2">
            <a:extLst>
              <a:ext uri="{FF2B5EF4-FFF2-40B4-BE49-F238E27FC236}">
                <a16:creationId xmlns:a16="http://schemas.microsoft.com/office/drawing/2014/main" id="{23983E9B-6F9C-4F79-EF02-4BDB759EA408}"/>
              </a:ext>
            </a:extLst>
          </p:cNvPr>
          <p:cNvSpPr txBox="1">
            <a:spLocks/>
          </p:cNvSpPr>
          <p:nvPr/>
        </p:nvSpPr>
        <p:spPr>
          <a:xfrm>
            <a:off x="5951695" y="5032762"/>
            <a:ext cx="5402103" cy="1144202"/>
          </a:xfrm>
          <a:prstGeom prst="rect">
            <a:avLst/>
          </a:prstGeom>
          <a:solidFill>
            <a:schemeClr val="bg1">
              <a:alpha val="75000"/>
            </a:schemeClr>
          </a:solidFill>
        </p:spPr>
        <p:txBody>
          <a:bodyPr numCol="1" spcCol="360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de-DE" sz="1800"/>
              <a:t>The party members see a read-only version of the multiplayer panel with only the information relevant for them.</a:t>
            </a:r>
          </a:p>
        </p:txBody>
      </p:sp>
      <p:pic>
        <p:nvPicPr>
          <p:cNvPr id="4" name="Picture 3">
            <a:extLst>
              <a:ext uri="{FF2B5EF4-FFF2-40B4-BE49-F238E27FC236}">
                <a16:creationId xmlns:a16="http://schemas.microsoft.com/office/drawing/2014/main" id="{8C39DB58-46F9-0E2C-C6C7-2E8CFD3DD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695" y="1825238"/>
            <a:ext cx="5402104" cy="3038951"/>
          </a:xfrm>
          <a:prstGeom prst="rect">
            <a:avLst/>
          </a:prstGeom>
        </p:spPr>
      </p:pic>
    </p:spTree>
    <p:extLst>
      <p:ext uri="{BB962C8B-B14F-4D97-AF65-F5344CB8AC3E}">
        <p14:creationId xmlns:p14="http://schemas.microsoft.com/office/powerpoint/2010/main" val="30096324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5">
      <a:majorFont>
        <a:latin typeface="Poppins"/>
        <a:ea typeface=""/>
        <a:cs typeface=""/>
      </a:majorFont>
      <a:minorFont>
        <a:latin typeface="Exo 2"/>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1561</Words>
  <Application>Microsoft Office PowerPoint</Application>
  <PresentationFormat>Widescreen</PresentationFormat>
  <Paragraphs>87</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Exo 2</vt:lpstr>
      <vt:lpstr>Poppins</vt:lpstr>
      <vt:lpstr>Office Theme</vt:lpstr>
      <vt:lpstr>A new client for  Beyond All Reason</vt:lpstr>
      <vt:lpstr>Who is this guy even?</vt:lpstr>
      <vt:lpstr>What am I doing here?</vt:lpstr>
      <vt:lpstr>Management summary</vt:lpstr>
      <vt:lpstr>My redesign is based on the question „What do players want or need in any given situation?“. It follows a set of core design principles</vt:lpstr>
      <vt:lpstr>We want to tackle the 8v8 meta problem by introducing matchmaking. There are some tricky bits to solve, though.</vt:lpstr>
      <vt:lpstr>One question was whether we want/need unranked modes as well. Also players have different opinions on how prominently to display open skill values.</vt:lpstr>
      <vt:lpstr>Design showcase I</vt:lpstr>
      <vt:lpstr>Design showcase II</vt:lpstr>
      <vt:lpstr>Design showcase III</vt:lpstr>
      <vt:lpstr>And that‘s all for 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Mathias Weyel</dc:creator>
  <cp:lastModifiedBy>Mathias Weyel</cp:lastModifiedBy>
  <cp:revision>4</cp:revision>
  <dcterms:created xsi:type="dcterms:W3CDTF">2024-08-06T18:06:46Z</dcterms:created>
  <dcterms:modified xsi:type="dcterms:W3CDTF">2024-08-06T21:41:29Z</dcterms:modified>
</cp:coreProperties>
</file>